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75" r:id="rId3"/>
    <p:sldId id="276" r:id="rId4"/>
    <p:sldId id="262" r:id="rId5"/>
    <p:sldId id="257" r:id="rId6"/>
    <p:sldId id="286" r:id="rId7"/>
    <p:sldId id="287" r:id="rId8"/>
    <p:sldId id="288" r:id="rId9"/>
    <p:sldId id="270" r:id="rId10"/>
    <p:sldId id="263" r:id="rId11"/>
    <p:sldId id="274" r:id="rId12"/>
    <p:sldId id="280" r:id="rId13"/>
    <p:sldId id="313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1" r:id="rId24"/>
    <p:sldId id="303" r:id="rId25"/>
    <p:sldId id="305" r:id="rId26"/>
    <p:sldId id="307" r:id="rId27"/>
    <p:sldId id="309" r:id="rId28"/>
    <p:sldId id="311" r:id="rId29"/>
    <p:sldId id="315" r:id="rId30"/>
    <p:sldId id="316" r:id="rId31"/>
    <p:sldId id="281" r:id="rId32"/>
    <p:sldId id="284" r:id="rId33"/>
    <p:sldId id="285" r:id="rId34"/>
    <p:sldId id="317" r:id="rId35"/>
    <p:sldId id="278" r:id="rId36"/>
  </p:sldIdLst>
  <p:sldSz cx="12192000" cy="6858000"/>
  <p:notesSz cx="6858000" cy="9144000"/>
  <p:embeddedFontLs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나눔고딕" panose="020B0600000101010101" charset="-127"/>
      <p:regular r:id="rId41"/>
    </p:embeddedFont>
    <p:embeddedFont>
      <p:font typeface="Lato Light" panose="020F0502020204030203" pitchFamily="34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28" userDrawn="1">
          <p15:clr>
            <a:srgbClr val="A4A3A4"/>
          </p15:clr>
        </p15:guide>
        <p15:guide id="4" pos="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488"/>
    <a:srgbClr val="168BA2"/>
    <a:srgbClr val="1791A9"/>
    <a:srgbClr val="1DB3D1"/>
    <a:srgbClr val="1CADCA"/>
    <a:srgbClr val="1A9EB8"/>
    <a:srgbClr val="1893AC"/>
    <a:srgbClr val="F7F8FC"/>
    <a:srgbClr val="E6E6E6"/>
    <a:srgbClr val="F0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34" y="90"/>
      </p:cViewPr>
      <p:guideLst>
        <p:guide orient="horz" pos="2160"/>
        <p:guide pos="3840"/>
        <p:guide pos="7128"/>
        <p:guide pos="5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53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2507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 noGrp="1"/>
          </p:cNvSpPr>
          <p:nvPr>
            <p:ph type="pic" sz="quarter" idx="10" hasCustomPrompt="1"/>
          </p:nvPr>
        </p:nvSpPr>
        <p:spPr>
          <a:xfrm>
            <a:off x="5296468" y="1820112"/>
            <a:ext cx="1600200" cy="1600200"/>
          </a:xfrm>
          <a:custGeom>
            <a:avLst/>
            <a:gdLst>
              <a:gd name="connsiteX0" fmla="*/ 799532 w 1600200"/>
              <a:gd name="connsiteY0" fmla="*/ 0 h 1600200"/>
              <a:gd name="connsiteX1" fmla="*/ 1596067 w 1600200"/>
              <a:gd name="connsiteY1" fmla="*/ 718805 h 1600200"/>
              <a:gd name="connsiteX2" fmla="*/ 1600200 w 1600200"/>
              <a:gd name="connsiteY2" fmla="*/ 800649 h 1600200"/>
              <a:gd name="connsiteX3" fmla="*/ 1600200 w 1600200"/>
              <a:gd name="connsiteY3" fmla="*/ 800689 h 1600200"/>
              <a:gd name="connsiteX4" fmla="*/ 1596067 w 1600200"/>
              <a:gd name="connsiteY4" fmla="*/ 882533 h 1600200"/>
              <a:gd name="connsiteX5" fmla="*/ 881396 w 1600200"/>
              <a:gd name="connsiteY5" fmla="*/ 1597204 h 1600200"/>
              <a:gd name="connsiteX6" fmla="*/ 822069 w 1600200"/>
              <a:gd name="connsiteY6" fmla="*/ 1600200 h 1600200"/>
              <a:gd name="connsiteX7" fmla="*/ 776995 w 1600200"/>
              <a:gd name="connsiteY7" fmla="*/ 1600200 h 1600200"/>
              <a:gd name="connsiteX8" fmla="*/ 717670 w 1600200"/>
              <a:gd name="connsiteY8" fmla="*/ 1597204 h 1600200"/>
              <a:gd name="connsiteX9" fmla="*/ 2997 w 1600200"/>
              <a:gd name="connsiteY9" fmla="*/ 882533 h 1600200"/>
              <a:gd name="connsiteX10" fmla="*/ 0 w 1600200"/>
              <a:gd name="connsiteY10" fmla="*/ 823186 h 1600200"/>
              <a:gd name="connsiteX11" fmla="*/ 0 w 1600200"/>
              <a:gd name="connsiteY11" fmla="*/ 778153 h 1600200"/>
              <a:gd name="connsiteX12" fmla="*/ 2997 w 1600200"/>
              <a:gd name="connsiteY12" fmla="*/ 718805 h 1600200"/>
              <a:gd name="connsiteX13" fmla="*/ 799532 w 1600200"/>
              <a:gd name="connsiteY13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00200" h="1600200">
                <a:moveTo>
                  <a:pt x="799532" y="0"/>
                </a:moveTo>
                <a:cubicBezTo>
                  <a:pt x="1214092" y="0"/>
                  <a:pt x="1555065" y="315063"/>
                  <a:pt x="1596067" y="718805"/>
                </a:cubicBezTo>
                <a:lnTo>
                  <a:pt x="1600200" y="800649"/>
                </a:lnTo>
                <a:lnTo>
                  <a:pt x="1600200" y="800689"/>
                </a:lnTo>
                <a:lnTo>
                  <a:pt x="1596067" y="882533"/>
                </a:lnTo>
                <a:cubicBezTo>
                  <a:pt x="1557799" y="1259359"/>
                  <a:pt x="1258222" y="1558936"/>
                  <a:pt x="881396" y="1597204"/>
                </a:cubicBezTo>
                <a:lnTo>
                  <a:pt x="822069" y="1600200"/>
                </a:lnTo>
                <a:lnTo>
                  <a:pt x="776995" y="1600200"/>
                </a:lnTo>
                <a:lnTo>
                  <a:pt x="717670" y="1597204"/>
                </a:lnTo>
                <a:cubicBezTo>
                  <a:pt x="340843" y="1558936"/>
                  <a:pt x="41266" y="1259359"/>
                  <a:pt x="2997" y="882533"/>
                </a:cubicBezTo>
                <a:lnTo>
                  <a:pt x="0" y="823186"/>
                </a:lnTo>
                <a:lnTo>
                  <a:pt x="0" y="778153"/>
                </a:lnTo>
                <a:lnTo>
                  <a:pt x="2997" y="718805"/>
                </a:lnTo>
                <a:cubicBezTo>
                  <a:pt x="44000" y="315063"/>
                  <a:pt x="384973" y="0"/>
                  <a:pt x="799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751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30634"/>
            <a:ext cx="12192000" cy="2743200"/>
          </a:xfrm>
          <a:custGeom>
            <a:avLst/>
            <a:gdLst>
              <a:gd name="connsiteX0" fmla="*/ 0 w 12192000"/>
              <a:gd name="connsiteY0" fmla="*/ 0 h 2743200"/>
              <a:gd name="connsiteX1" fmla="*/ 12192000 w 12192000"/>
              <a:gd name="connsiteY1" fmla="*/ 0 h 2743200"/>
              <a:gd name="connsiteX2" fmla="*/ 12192000 w 12192000"/>
              <a:gd name="connsiteY2" fmla="*/ 2743200 h 2743200"/>
              <a:gd name="connsiteX3" fmla="*/ 0 w 121920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43200">
                <a:moveTo>
                  <a:pt x="0" y="0"/>
                </a:moveTo>
                <a:lnTo>
                  <a:pt x="12192000" y="0"/>
                </a:lnTo>
                <a:lnTo>
                  <a:pt x="12192000" y="2743200"/>
                </a:lnTo>
                <a:lnTo>
                  <a:pt x="0" y="2743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7862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>
            <a:spLocks noGrp="1"/>
          </p:cNvSpPr>
          <p:nvPr>
            <p:ph type="pic" sz="quarter" idx="10" hasCustomPrompt="1"/>
          </p:nvPr>
        </p:nvSpPr>
        <p:spPr>
          <a:xfrm>
            <a:off x="1046107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8" name="Freeform 27"/>
          <p:cNvSpPr>
            <a:spLocks noGrp="1"/>
          </p:cNvSpPr>
          <p:nvPr>
            <p:ph type="pic" sz="quarter" idx="11" hasCustomPrompt="1"/>
          </p:nvPr>
        </p:nvSpPr>
        <p:spPr>
          <a:xfrm>
            <a:off x="3249654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29" name="Freeform 28"/>
          <p:cNvSpPr>
            <a:spLocks noGrp="1"/>
          </p:cNvSpPr>
          <p:nvPr>
            <p:ph type="pic" sz="quarter" idx="12" hasCustomPrompt="1"/>
          </p:nvPr>
        </p:nvSpPr>
        <p:spPr>
          <a:xfrm>
            <a:off x="5453207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0" name="Freeform 29"/>
          <p:cNvSpPr>
            <a:spLocks noGrp="1"/>
          </p:cNvSpPr>
          <p:nvPr>
            <p:ph type="pic" sz="quarter" idx="13" hasCustomPrompt="1"/>
          </p:nvPr>
        </p:nvSpPr>
        <p:spPr>
          <a:xfrm>
            <a:off x="7656754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1" name="Freeform 30"/>
          <p:cNvSpPr>
            <a:spLocks noGrp="1"/>
          </p:cNvSpPr>
          <p:nvPr>
            <p:ph type="pic" sz="quarter" idx="14" hasCustomPrompt="1"/>
          </p:nvPr>
        </p:nvSpPr>
        <p:spPr>
          <a:xfrm>
            <a:off x="9860301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2" name="Freeform 31"/>
          <p:cNvSpPr>
            <a:spLocks noGrp="1"/>
          </p:cNvSpPr>
          <p:nvPr>
            <p:ph type="pic" sz="quarter" idx="15" hasCustomPrompt="1"/>
          </p:nvPr>
        </p:nvSpPr>
        <p:spPr>
          <a:xfrm>
            <a:off x="1046107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3" name="Freeform 32"/>
          <p:cNvSpPr>
            <a:spLocks noGrp="1"/>
          </p:cNvSpPr>
          <p:nvPr>
            <p:ph type="pic" sz="quarter" idx="16" hasCustomPrompt="1"/>
          </p:nvPr>
        </p:nvSpPr>
        <p:spPr>
          <a:xfrm>
            <a:off x="3249654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4" name="Freeform 33"/>
          <p:cNvSpPr>
            <a:spLocks noGrp="1"/>
          </p:cNvSpPr>
          <p:nvPr>
            <p:ph type="pic" sz="quarter" idx="17" hasCustomPrompt="1"/>
          </p:nvPr>
        </p:nvSpPr>
        <p:spPr>
          <a:xfrm>
            <a:off x="5453207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5" name="Freeform 34"/>
          <p:cNvSpPr>
            <a:spLocks noGrp="1"/>
          </p:cNvSpPr>
          <p:nvPr>
            <p:ph type="pic" sz="quarter" idx="18" hasCustomPrompt="1"/>
          </p:nvPr>
        </p:nvSpPr>
        <p:spPr>
          <a:xfrm>
            <a:off x="7656754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6" name="Freeform 35"/>
          <p:cNvSpPr>
            <a:spLocks noGrp="1"/>
          </p:cNvSpPr>
          <p:nvPr>
            <p:ph type="pic" sz="quarter" idx="19" hasCustomPrompt="1"/>
          </p:nvPr>
        </p:nvSpPr>
        <p:spPr>
          <a:xfrm>
            <a:off x="9860301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4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>
            <a:spLocks noGrp="1"/>
          </p:cNvSpPr>
          <p:nvPr>
            <p:ph type="pic" sz="quarter" idx="10" hasCustomPrompt="1"/>
          </p:nvPr>
        </p:nvSpPr>
        <p:spPr>
          <a:xfrm>
            <a:off x="841248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Freeform 21"/>
          <p:cNvSpPr>
            <a:spLocks noGrp="1"/>
          </p:cNvSpPr>
          <p:nvPr>
            <p:ph type="pic" sz="quarter" idx="11" hasCustomPrompt="1"/>
          </p:nvPr>
        </p:nvSpPr>
        <p:spPr>
          <a:xfrm>
            <a:off x="3659124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23" name="Freeform 22"/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24" name="Freeform 23"/>
          <p:cNvSpPr>
            <a:spLocks noGrp="1"/>
          </p:cNvSpPr>
          <p:nvPr>
            <p:ph type="pic" sz="quarter" idx="13" hasCustomPrompt="1"/>
          </p:nvPr>
        </p:nvSpPr>
        <p:spPr>
          <a:xfrm>
            <a:off x="9294876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14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pPr/>
              <a:t>2020-03-11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9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78492" y="2832472"/>
            <a:ext cx="3988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PLUS_ONE</a:t>
            </a:r>
            <a:endParaRPr lang="en-US" sz="60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54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369" y="277792"/>
            <a:ext cx="2217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1EB9D7"/>
                </a:solidFill>
                <a:latin typeface="나눔고딕" pitchFamily="50" charset="-127"/>
                <a:ea typeface="나눔고딕" pitchFamily="50" charset="-127"/>
              </a:rPr>
              <a:t>역할 분담</a:t>
            </a:r>
            <a:endParaRPr lang="en-US" sz="4000" b="1" dirty="0">
              <a:solidFill>
                <a:srgbClr val="1EB9D7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8645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권민후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28784" y="4080789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로그인 및 편의 시설 관리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6317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송영현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72699" y="408078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아파트 인력 관리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1004707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로그아웃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헬스장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독서실 등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편의 시설 예약 및 이용 이력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4702378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계약업체 및 근무자 정보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인력 관련 문의 및 답변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문의 처리 현황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Rectangle 29"/>
          <p:cNvSpPr/>
          <p:nvPr/>
        </p:nvSpPr>
        <p:spPr>
          <a:xfrm flipH="1">
            <a:off x="8400049" y="4458210"/>
            <a:ext cx="278724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커뮤니티 게시판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공지사항 및 이벤트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아파트 장터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실시간 채팅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93987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김인구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99223" y="408078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입주자 커뮤니티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" name="Straight Connector 33"/>
          <p:cNvCxnSpPr>
            <a:stCxn id="20" idx="6"/>
            <a:endCxn id="21" idx="2"/>
          </p:cNvCxnSpPr>
          <p:nvPr/>
        </p:nvCxnSpPr>
        <p:spPr>
          <a:xfrm>
            <a:off x="2907444" y="2853559"/>
            <a:ext cx="267944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22" idx="2"/>
          </p:cNvCxnSpPr>
          <p:nvPr/>
        </p:nvCxnSpPr>
        <p:spPr>
          <a:xfrm>
            <a:off x="6605116" y="2853559"/>
            <a:ext cx="2679442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6"/>
          </p:cNvCxnSpPr>
          <p:nvPr/>
        </p:nvCxnSpPr>
        <p:spPr>
          <a:xfrm>
            <a:off x="10302786" y="2853559"/>
            <a:ext cx="188921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586888" y="2344446"/>
            <a:ext cx="1018228" cy="1018226"/>
            <a:chOff x="5586888" y="2344446"/>
            <a:chExt cx="1018228" cy="1018226"/>
          </a:xfrm>
        </p:grpSpPr>
        <p:sp>
          <p:nvSpPr>
            <p:cNvPr id="21" name="Oval 20"/>
            <p:cNvSpPr/>
            <p:nvPr/>
          </p:nvSpPr>
          <p:spPr>
            <a:xfrm>
              <a:off x="558688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921774" y="2620990"/>
              <a:ext cx="348456" cy="46513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49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0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9284558" y="2344446"/>
            <a:ext cx="1018228" cy="1018226"/>
            <a:chOff x="9284558" y="2344446"/>
            <a:chExt cx="1018228" cy="1018226"/>
          </a:xfrm>
        </p:grpSpPr>
        <p:sp>
          <p:nvSpPr>
            <p:cNvPr id="22" name="Oval 21"/>
            <p:cNvSpPr/>
            <p:nvPr/>
          </p:nvSpPr>
          <p:spPr>
            <a:xfrm>
              <a:off x="928455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561500" y="2621387"/>
              <a:ext cx="464344" cy="464344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53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4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889216" y="2344446"/>
            <a:ext cx="1018228" cy="1018226"/>
            <a:chOff x="1889216" y="2344446"/>
            <a:chExt cx="1018228" cy="1018226"/>
          </a:xfrm>
        </p:grpSpPr>
        <p:sp>
          <p:nvSpPr>
            <p:cNvPr id="20" name="Oval 19"/>
            <p:cNvSpPr/>
            <p:nvPr/>
          </p:nvSpPr>
          <p:spPr>
            <a:xfrm>
              <a:off x="1889216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AutoShape 130"/>
            <p:cNvSpPr>
              <a:spLocks/>
            </p:cNvSpPr>
            <p:nvPr/>
          </p:nvSpPr>
          <p:spPr bwMode="auto">
            <a:xfrm>
              <a:off x="2166158" y="2621387"/>
              <a:ext cx="464344" cy="464344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579152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540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6" grpId="0"/>
      <p:bldP spid="28" grpId="0"/>
      <p:bldP spid="29" grpId="0"/>
      <p:bldP spid="23" grpId="0"/>
      <p:bldP spid="27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6529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1EB9D7"/>
                </a:solidFill>
                <a:latin typeface="나눔고딕" pitchFamily="50" charset="-127"/>
                <a:ea typeface="나눔고딕" pitchFamily="50" charset="-127"/>
              </a:rPr>
              <a:t>역할 분담</a:t>
            </a:r>
            <a:endParaRPr lang="en-US" altLang="ko-KR" sz="4000" b="1" dirty="0" smtClean="0">
              <a:solidFill>
                <a:srgbClr val="1EB9D7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" name="Straight Connector 33"/>
          <p:cNvCxnSpPr>
            <a:stCxn id="20" idx="6"/>
            <a:endCxn id="21" idx="2"/>
          </p:cNvCxnSpPr>
          <p:nvPr/>
        </p:nvCxnSpPr>
        <p:spPr>
          <a:xfrm>
            <a:off x="2907444" y="2853559"/>
            <a:ext cx="267944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22" idx="2"/>
          </p:cNvCxnSpPr>
          <p:nvPr/>
        </p:nvCxnSpPr>
        <p:spPr>
          <a:xfrm>
            <a:off x="6605116" y="2853559"/>
            <a:ext cx="2679442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0" idx="2"/>
          </p:cNvCxnSpPr>
          <p:nvPr/>
        </p:nvCxnSpPr>
        <p:spPr>
          <a:xfrm>
            <a:off x="1" y="2853559"/>
            <a:ext cx="1889215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586888" y="2344446"/>
            <a:ext cx="1018228" cy="1018226"/>
            <a:chOff x="5586888" y="2344446"/>
            <a:chExt cx="1018228" cy="1018226"/>
          </a:xfrm>
        </p:grpSpPr>
        <p:sp>
          <p:nvSpPr>
            <p:cNvPr id="21" name="Oval 20"/>
            <p:cNvSpPr/>
            <p:nvPr/>
          </p:nvSpPr>
          <p:spPr>
            <a:xfrm>
              <a:off x="558688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921774" y="2620990"/>
              <a:ext cx="348456" cy="46513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49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0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9284558" y="2344446"/>
            <a:ext cx="1018228" cy="1018226"/>
            <a:chOff x="9284558" y="2344446"/>
            <a:chExt cx="1018228" cy="1018226"/>
          </a:xfrm>
        </p:grpSpPr>
        <p:sp>
          <p:nvSpPr>
            <p:cNvPr id="22" name="Oval 21"/>
            <p:cNvSpPr/>
            <p:nvPr/>
          </p:nvSpPr>
          <p:spPr>
            <a:xfrm>
              <a:off x="928455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561500" y="2621387"/>
              <a:ext cx="464344" cy="464344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53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4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889216" y="2344446"/>
            <a:ext cx="1018228" cy="1018226"/>
            <a:chOff x="1889216" y="2344446"/>
            <a:chExt cx="1018228" cy="1018226"/>
          </a:xfrm>
        </p:grpSpPr>
        <p:sp>
          <p:nvSpPr>
            <p:cNvPr id="20" name="Oval 19"/>
            <p:cNvSpPr/>
            <p:nvPr/>
          </p:nvSpPr>
          <p:spPr>
            <a:xfrm>
              <a:off x="1889216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AutoShape 130"/>
            <p:cNvSpPr>
              <a:spLocks/>
            </p:cNvSpPr>
            <p:nvPr/>
          </p:nvSpPr>
          <p:spPr bwMode="auto">
            <a:xfrm>
              <a:off x="2166158" y="2621387"/>
              <a:ext cx="464344" cy="464344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98645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김상인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25101" y="4080789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마이페이지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96317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곽희수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97735" y="4080789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관리자 페이지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Rectangle 22"/>
          <p:cNvSpPr/>
          <p:nvPr/>
        </p:nvSpPr>
        <p:spPr>
          <a:xfrm flipH="1">
            <a:off x="1004707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정보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관리비 및 기타 재무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글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</a:t>
            </a:r>
            <a:r>
              <a:rPr lang="ko-KR" altLang="en-US" sz="1200" dirty="0" err="1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댓글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문의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Rectangle 26"/>
          <p:cNvSpPr/>
          <p:nvPr/>
        </p:nvSpPr>
        <p:spPr>
          <a:xfrm flipH="1">
            <a:off x="4702378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업체 등록 및 승인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광고 등록 및 승인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일반 유저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Rectangle 29"/>
          <p:cNvSpPr/>
          <p:nvPr/>
        </p:nvSpPr>
        <p:spPr>
          <a:xfrm flipH="1">
            <a:off x="8400049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아파트 내 시설 정보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시설 관련 문의 및 답변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문의 처리 현황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193987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최승호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70370" y="408078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아파트 시설 관리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247" y="5907247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367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1" grpId="0"/>
      <p:bldP spid="55" grpId="0"/>
      <p:bldP spid="56" grpId="0"/>
      <p:bldP spid="57" grpId="0"/>
      <p:bldP spid="62" grpId="0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6529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1EB9D7"/>
                </a:solidFill>
                <a:latin typeface="나눔고딕" pitchFamily="50" charset="-127"/>
                <a:ea typeface="나눔고딕" pitchFamily="50" charset="-127"/>
              </a:rPr>
              <a:t>역할 분담</a:t>
            </a:r>
            <a:endParaRPr lang="en-US" altLang="ko-KR" sz="4000" b="1" dirty="0" smtClean="0">
              <a:solidFill>
                <a:srgbClr val="1EB9D7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" name="Straight Connector 33"/>
          <p:cNvCxnSpPr>
            <a:endCxn id="21" idx="2"/>
          </p:cNvCxnSpPr>
          <p:nvPr/>
        </p:nvCxnSpPr>
        <p:spPr>
          <a:xfrm>
            <a:off x="0" y="2853559"/>
            <a:ext cx="5586888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</p:cNvCxnSpPr>
          <p:nvPr/>
        </p:nvCxnSpPr>
        <p:spPr>
          <a:xfrm>
            <a:off x="6605116" y="2853559"/>
            <a:ext cx="558688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586888" y="2344446"/>
            <a:ext cx="1018228" cy="1018226"/>
            <a:chOff x="5586888" y="2344446"/>
            <a:chExt cx="1018228" cy="1018226"/>
          </a:xfrm>
        </p:grpSpPr>
        <p:sp>
          <p:nvSpPr>
            <p:cNvPr id="21" name="Oval 20"/>
            <p:cNvSpPr/>
            <p:nvPr/>
          </p:nvSpPr>
          <p:spPr>
            <a:xfrm>
              <a:off x="558688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921774" y="2620990"/>
              <a:ext cx="348456" cy="46513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49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0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sp>
        <p:nvSpPr>
          <p:cNvPr id="35" name="직사각형 3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4445" y="3599514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임  혁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2701" y="408078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실무자 관련 업무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Rectangle 26"/>
          <p:cNvSpPr/>
          <p:nvPr/>
        </p:nvSpPr>
        <p:spPr>
          <a:xfrm flipH="1">
            <a:off x="4702378" y="4458210"/>
            <a:ext cx="278724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실무자 출근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경비원 순찰 일지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입주자 차량 정보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택배 수취 및 보관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5992238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0079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053" y="162460"/>
            <a:ext cx="3091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40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ERD CLOUD</a:t>
            </a:r>
            <a:endParaRPr lang="en-US" sz="4000" b="1" dirty="0">
              <a:solidFill>
                <a:srgbClr val="1EB9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992238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HOME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193" y="772907"/>
            <a:ext cx="9216931" cy="545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3593" y="162460"/>
            <a:ext cx="5054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err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r>
              <a:rPr lang="ko-KR" altLang="en-US" sz="40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다이어그램</a:t>
            </a:r>
            <a:endParaRPr lang="en-US" sz="4000" b="1" dirty="0">
              <a:solidFill>
                <a:srgbClr val="1EB9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992238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 descr="UseCaseDiagram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886" y="1037969"/>
            <a:ext cx="9696322" cy="52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992238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클래스다이어그램_권민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3343" y="1087395"/>
            <a:ext cx="9460303" cy="51424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pic>
        <p:nvPicPr>
          <p:cNvPr id="4" name="그림 3" descr="클래스다이어그램_김인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31" y="1070918"/>
            <a:ext cx="9001738" cy="52021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pic>
        <p:nvPicPr>
          <p:cNvPr id="4" name="그림 3" descr="클래스다이어그램_김상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5796" y="1070919"/>
            <a:ext cx="7172126" cy="52310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4660" y="780819"/>
            <a:ext cx="1595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Class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송영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90" y="1079157"/>
            <a:ext cx="8826813" cy="51947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4660" y="780819"/>
            <a:ext cx="1595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Class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최승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494" y="1087395"/>
            <a:ext cx="10496293" cy="51730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296217" y="380585"/>
            <a:ext cx="748854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4879" y="380585"/>
            <a:ext cx="8342989" cy="128915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688525" y="50425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3200" b="1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66536" y="1942061"/>
            <a:ext cx="651822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95198" y="1942061"/>
            <a:ext cx="6937955" cy="12891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58844" y="2065729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0080B5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3200" b="1" dirty="0">
              <a:solidFill>
                <a:srgbClr val="0080B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86265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14927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8572" y="3582237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7C80"/>
                </a:solidFill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3200" b="1" dirty="0">
              <a:solidFill>
                <a:srgbClr val="FF7C8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64892" y="408924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팀 소개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54701" y="5020045"/>
            <a:ext cx="7530060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83363" y="5020045"/>
            <a:ext cx="7305214" cy="128915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647008" y="514371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92D050"/>
                </a:solidFill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3200" b="1" dirty="0">
              <a:solidFill>
                <a:srgbClr val="92D05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177" y="5955256"/>
            <a:ext cx="1246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4000" b="1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64307" y="1985392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기획 의도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84034" y="3522368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프로젝트 소개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52470" y="5083758"/>
            <a:ext cx="5310580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유사 사이트 분석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3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4660" y="780819"/>
            <a:ext cx="1595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Class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임혁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2731" y="1079158"/>
            <a:ext cx="9574583" cy="51774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4660" y="780819"/>
            <a:ext cx="1595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Class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곽희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5053" y="1112108"/>
            <a:ext cx="9944193" cy="51143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민후형1(건의신고리스트 독서실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19" y="1123111"/>
            <a:ext cx="9484066" cy="5127347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건의 신고 리스트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독서실</a:t>
            </a:r>
            <a:r>
              <a:rPr lang="en-US" altLang="ko-KR" sz="1400" dirty="0" smtClean="0"/>
              <a:t>)</a:t>
            </a:r>
            <a:endParaRPr sz="1400" dirty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인구1(게시판-커뮤니티, 장터, 이벤트 등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22" y="1112108"/>
            <a:ext cx="6260757" cy="5169242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0" y="826014"/>
            <a:ext cx="294399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게시판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커뮤니티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장터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이벤트 등</a:t>
            </a:r>
            <a:r>
              <a:rPr lang="en-US" altLang="ko-KR" sz="1400" dirty="0" smtClean="0"/>
              <a:t>)</a:t>
            </a:r>
            <a:endParaRPr sz="1400" dirty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상인1(마이페이지-전체페이지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84" y="1079157"/>
            <a:ext cx="6661300" cy="5251620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err="1" smtClean="0"/>
              <a:t>마이페이지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전체페이지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영현1(근무자정보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10" y="1070921"/>
            <a:ext cx="7036645" cy="5243382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근무자 정보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승호1(시설관리메인페이지 및 디테일뷰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45" y="1260389"/>
            <a:ext cx="9320860" cy="4905307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시설 </a:t>
            </a:r>
            <a:r>
              <a:rPr lang="ko-KR" altLang="en-US" sz="1400" dirty="0" err="1" smtClean="0"/>
              <a:t>메인페이지</a:t>
            </a:r>
            <a:r>
              <a:rPr lang="ko-KR" altLang="en-US" sz="1400" dirty="0" smtClean="0"/>
              <a:t> 및 디테일 </a:t>
            </a:r>
            <a:r>
              <a:rPr lang="ko-KR" altLang="en-US" sz="1400" dirty="0" err="1" smtClean="0"/>
              <a:t>뷰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임혁1(전기,수도,가스 사용량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86" y="1089616"/>
            <a:ext cx="9130375" cy="5175258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전기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수도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가스 사용량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희수1(관리자 메인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58" y="1087395"/>
            <a:ext cx="7286032" cy="5202194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관리자 메인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1" y="360485"/>
            <a:ext cx="10849707" cy="52640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3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296217" y="380585"/>
            <a:ext cx="748854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4879" y="380585"/>
            <a:ext cx="8342989" cy="128915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688525" y="50425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3200" b="1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66536" y="1942061"/>
            <a:ext cx="651822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95198" y="1942061"/>
            <a:ext cx="6937955" cy="12891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58844" y="2065729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0080B5"/>
                </a:solidFill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3200" b="1" dirty="0">
              <a:solidFill>
                <a:srgbClr val="0080B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86265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14927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8572" y="3582237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7C80"/>
                </a:solidFill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3200" b="1" dirty="0">
              <a:solidFill>
                <a:srgbClr val="FF7C8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64892" y="408924"/>
            <a:ext cx="58236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주요 </a:t>
            </a:r>
            <a:r>
              <a:rPr lang="ko-KR" altLang="en-US" sz="4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기능 및 역할 분담</a:t>
            </a:r>
          </a:p>
          <a:p>
            <a:pPr>
              <a:lnSpc>
                <a:spcPct val="150000"/>
              </a:lnSpc>
            </a:pP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54701" y="5020045"/>
            <a:ext cx="7530060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83363" y="5020045"/>
            <a:ext cx="7305214" cy="128915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647008" y="514371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92D050"/>
                </a:solidFill>
                <a:latin typeface="나눔고딕" pitchFamily="50" charset="-127"/>
                <a:ea typeface="나눔고딕" pitchFamily="50" charset="-127"/>
              </a:rPr>
              <a:t>08</a:t>
            </a:r>
            <a:endParaRPr lang="ko-KR" altLang="en-US" sz="3200" b="1" dirty="0">
              <a:solidFill>
                <a:srgbClr val="92D05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177" y="5955256"/>
            <a:ext cx="1246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4000" b="1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64307" y="1985392"/>
            <a:ext cx="597107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모델링 및 </a:t>
            </a:r>
            <a:r>
              <a:rPr lang="ko-KR" altLang="en-US" sz="4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다이어</a:t>
            </a: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그램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84034" y="3522368"/>
            <a:ext cx="445861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 환경 및 일정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52470" y="5083758"/>
            <a:ext cx="64169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시연 및 </a:t>
            </a:r>
            <a:r>
              <a:rPr lang="en-US" altLang="ko-KR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 &amp; A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1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9" y="404446"/>
            <a:ext cx="10955215" cy="53576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3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6532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en-US" sz="4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3032" y="3027271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HTML5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30011" y="302727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CSS3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99471" y="302727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JS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03804" y="3027271"/>
            <a:ext cx="99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Apache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Tomcat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07354" y="3027271"/>
            <a:ext cx="99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Apache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Maven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24249" y="5270480"/>
            <a:ext cx="7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JAVA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42263" y="5270480"/>
            <a:ext cx="9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Spring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86885" y="5270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M</a:t>
            </a:r>
            <a:r>
              <a:rPr lang="en-US" b="1" dirty="0" err="1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yBatis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47717" y="527048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Git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61316" y="5270480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Oracle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DB</a:t>
            </a:r>
          </a:p>
        </p:txBody>
      </p:sp>
      <p:pic>
        <p:nvPicPr>
          <p:cNvPr id="24" name="그림 개체 틀 2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7" b="5977"/>
          <a:stretch>
            <a:fillRect/>
          </a:stretch>
        </p:blipFill>
        <p:spPr/>
      </p:pic>
      <p:pic>
        <p:nvPicPr>
          <p:cNvPr id="25" name="그림 개체 틀 2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/>
      </p:pic>
      <p:pic>
        <p:nvPicPr>
          <p:cNvPr id="37" name="그림 개체 틀 3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/>
      </p:pic>
      <p:pic>
        <p:nvPicPr>
          <p:cNvPr id="38" name="그림 개체 틀 37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/>
      </p:pic>
      <p:pic>
        <p:nvPicPr>
          <p:cNvPr id="39" name="그림 개체 틀 38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0" name="그림 개체 틀 39"/>
          <p:cNvPicPr>
            <a:picLocks noGrp="1" noChangeAspect="1"/>
          </p:cNvPicPr>
          <p:nvPr>
            <p:ph type="pic" sz="quarter" idx="17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6" name="그림 개체 틀 45"/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3" name="그림 개체 틀 42"/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9738"/>
          <a:stretch>
            <a:fillRect/>
          </a:stretch>
        </p:blipFill>
        <p:spPr/>
      </p:pic>
      <p:pic>
        <p:nvPicPr>
          <p:cNvPr id="51" name="그림 개체 틀 50"/>
          <p:cNvPicPr>
            <a:picLocks noGrp="1" noChangeAspect="1"/>
          </p:cNvPicPr>
          <p:nvPr>
            <p:ph type="pic" sz="quarter" idx="14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9738"/>
          <a:stretch>
            <a:fillRect/>
          </a:stretch>
        </p:blipFill>
        <p:spPr/>
      </p:pic>
      <p:pic>
        <p:nvPicPr>
          <p:cNvPr id="66" name="그림 개체 틀 65"/>
          <p:cNvPicPr>
            <a:picLocks noGrp="1" noChangeAspect="1"/>
          </p:cNvPicPr>
          <p:nvPr>
            <p:ph type="pic" sz="quarter" idx="19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97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422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5" grpId="0"/>
      <p:bldP spid="17" grpId="0"/>
      <p:bldP spid="19" grpId="0"/>
      <p:bldP spid="26" grpId="0"/>
      <p:bldP spid="28" grpId="0"/>
      <p:bldP spid="30" grpId="0"/>
      <p:bldP spid="32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371" y="277792"/>
            <a:ext cx="2217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sz="40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1771" y="3027271"/>
            <a:ext cx="9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Eclipse</a:t>
            </a:r>
            <a:endParaRPr lang="en-US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15077" y="527048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</a:t>
            </a:r>
            <a:endParaRPr lang="en-US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40181" y="5270480"/>
            <a:ext cx="1718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Oracle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Developer</a:t>
            </a:r>
            <a:endParaRPr lang="en-US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개체 틀 1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그림 개체 틀 20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그림 개체 틀 22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015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28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6532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endParaRPr lang="en-US" sz="4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27529" y="5620871"/>
            <a:ext cx="11035553" cy="906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589671" y="5662277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562" y="5779931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68693" y="5647766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94584" y="5765420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9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947715" y="5634876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1203" y="5745185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16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31651" y="5745184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30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305760" y="5631048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87694" y="5752143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8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1350808" y="5575951"/>
            <a:ext cx="117654" cy="1176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1553778" y="5566986"/>
            <a:ext cx="117654" cy="1176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6761803" y="5627680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584" y="5396778"/>
            <a:ext cx="638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12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76866" y="5343872"/>
            <a:ext cx="638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829736" y="5340757"/>
            <a:ext cx="638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170024" y="5726362"/>
            <a:ext cx="75399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6  7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89671" y="1309200"/>
            <a:ext cx="1141164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730835" y="1900047"/>
            <a:ext cx="1179022" cy="432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909706" y="2490894"/>
            <a:ext cx="2358196" cy="43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5245489" y="3081741"/>
            <a:ext cx="1456043" cy="43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701532" y="3672588"/>
            <a:ext cx="4589005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1352298" y="4263435"/>
            <a:ext cx="116164" cy="43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1535611" y="4854281"/>
            <a:ext cx="116164" cy="432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9225" y="134053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기획회의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99398" y="193138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622821" y="252222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08104" y="3113075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 설계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38830" y="370392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 구현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94326" y="429476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베타 테스트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922053" y="488345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발표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1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96752" y="2149651"/>
            <a:ext cx="3801041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5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lang="en-US" altLang="ko-KR" sz="15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2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54" y="1"/>
            <a:ext cx="6858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66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290" y="261813"/>
            <a:ext cx="1776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팀 소개</a:t>
            </a:r>
            <a:endParaRPr lang="en-US" sz="4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51210" y="4065815"/>
            <a:ext cx="928957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저희의 팀 명은 </a:t>
            </a:r>
            <a:r>
              <a:rPr lang="en-US" altLang="ko-KR" sz="1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PLUS ONE 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모든 팀원들이 </a:t>
            </a:r>
            <a:r>
              <a:rPr lang="en-US" altLang="ko-KR" sz="1600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600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살 차이라는 점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과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마지막 프로젝트에서 본인의 능력보다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하나 더 높은 결과물을 만들어 내자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는 의미에서 결정하였습니다</a:t>
            </a:r>
            <a:r>
              <a:rPr lang="en-US" altLang="ko-KR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9520" y="3312001"/>
            <a:ext cx="1432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PLUS ONE</a:t>
            </a:r>
            <a:endParaRPr lang="en-US" sz="2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99" y="1369570"/>
            <a:ext cx="1942431" cy="19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66532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기획 의도</a:t>
            </a:r>
            <a:endParaRPr lang="en-US" sz="4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2" y="4895096"/>
            <a:ext cx="6267432" cy="11707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2" y="3284795"/>
            <a:ext cx="6267432" cy="12577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3" y="1820112"/>
            <a:ext cx="6240094" cy="11120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98301" y="1512995"/>
            <a:ext cx="446468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현재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대한민국 인구의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60%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는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아파트에 거주하고 있으며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그 추세는 점점 증가하여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광주광역시에 경우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70%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의 인구가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아파트에 거주하고 있다고 한다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하지만 아파트를 거주하며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아파트이기 때문에 누릴 수 있는 편의는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예전과 별로 다를 게 없다는 점에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대한민국 아파트 거주자들이 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조금 더 편하고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스마트하게 생활하고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입주자 뿐만이 아닌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아파트 관리자들도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편하게 근무할 수 있는 환경을 만들어 보고자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기획하였습니다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037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4033" y="277792"/>
            <a:ext cx="322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프로젝트 소개</a:t>
            </a:r>
            <a:endParaRPr lang="en-US" sz="4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7491" y="19262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저희는 편리함 이라는 주제에 맞게</a:t>
            </a:r>
            <a:endParaRPr lang="en-US" altLang="ko-KR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아파트 입주민들이 어렵지 않고 간편하게 이용할 수 있는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어르신들도 쉽게 이용할 수 있는 아파트 관리 사이트를 만들었습니다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7491" y="162220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간편함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7491" y="30573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단순히 간단하기만한 사이트는 많습니다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저희는 간편하게 사용할 수 있지만 입주민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관리인 모두에게 유용한 아파트 관리 사이트를 만들었습니다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7491" y="275330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유용함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7491" y="41884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한 두가지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기능이 아닌 다양한 기능을 제공하여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사이트 정말 할 수 있는 기능이 많네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??’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라는 감탄이 나오는 아파트 관리 사이트를 만들었습니다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7491" y="388440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다양함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47491" y="53195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지저분한 배너 광고와 귀찮게 계속 나오는 팝업 창들은 이제 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NO!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사이트를 이용함에 있어 거부감이 들지 않는 깨끗한 사이트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깨끗하고 간편하고 유용하고 다양한 아파트 관리 사이트를 만들었습니다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7491" y="501550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깨끗함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838200" y="1643718"/>
            <a:ext cx="774940" cy="774940"/>
            <a:chOff x="838200" y="1643718"/>
            <a:chExt cx="774940" cy="774940"/>
          </a:xfrm>
        </p:grpSpPr>
        <p:sp>
          <p:nvSpPr>
            <p:cNvPr id="4" name="Oval 3"/>
            <p:cNvSpPr/>
            <p:nvPr/>
          </p:nvSpPr>
          <p:spPr>
            <a:xfrm>
              <a:off x="838200" y="16437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33778" y="1838968"/>
              <a:ext cx="383785" cy="384441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41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2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3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4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5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6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7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8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9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838200" y="2774818"/>
            <a:ext cx="774940" cy="774940"/>
            <a:chOff x="838200" y="2774818"/>
            <a:chExt cx="774940" cy="774940"/>
          </a:xfrm>
        </p:grpSpPr>
        <p:sp>
          <p:nvSpPr>
            <p:cNvPr id="7" name="Oval 6"/>
            <p:cNvSpPr/>
            <p:nvPr/>
          </p:nvSpPr>
          <p:spPr>
            <a:xfrm>
              <a:off x="838200" y="27748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1" name="AutoShape 46"/>
            <p:cNvSpPr>
              <a:spLocks/>
            </p:cNvSpPr>
            <p:nvPr/>
          </p:nvSpPr>
          <p:spPr bwMode="auto">
            <a:xfrm>
              <a:off x="1033778" y="2970396"/>
              <a:ext cx="383784" cy="3837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38200" y="5037018"/>
            <a:ext cx="774940" cy="774940"/>
            <a:chOff x="838200" y="5037018"/>
            <a:chExt cx="774940" cy="774940"/>
          </a:xfrm>
        </p:grpSpPr>
        <p:sp>
          <p:nvSpPr>
            <p:cNvPr id="13" name="Oval 12"/>
            <p:cNvSpPr/>
            <p:nvPr/>
          </p:nvSpPr>
          <p:spPr>
            <a:xfrm>
              <a:off x="838200" y="50370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2" name="AutoShape 47"/>
            <p:cNvSpPr>
              <a:spLocks/>
            </p:cNvSpPr>
            <p:nvPr/>
          </p:nvSpPr>
          <p:spPr bwMode="auto">
            <a:xfrm>
              <a:off x="1033778" y="5232596"/>
              <a:ext cx="383784" cy="383784"/>
            </a:xfrm>
            <a:custGeom>
              <a:avLst/>
              <a:gdLst>
                <a:gd name="T0" fmla="+- 0 10853 107"/>
                <a:gd name="T1" fmla="*/ T0 w 21493"/>
                <a:gd name="T2" fmla="*/ 10800 h 21600"/>
                <a:gd name="T3" fmla="+- 0 10853 107"/>
                <a:gd name="T4" fmla="*/ T3 w 21493"/>
                <a:gd name="T5" fmla="*/ 10800 h 21600"/>
                <a:gd name="T6" fmla="+- 0 10853 107"/>
                <a:gd name="T7" fmla="*/ T6 w 21493"/>
                <a:gd name="T8" fmla="*/ 10800 h 21600"/>
                <a:gd name="T9" fmla="+- 0 10853 107"/>
                <a:gd name="T10" fmla="*/ T9 w 2149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93" h="21600">
                  <a:moveTo>
                    <a:pt x="20123" y="3375"/>
                  </a:moveTo>
                  <a:lnTo>
                    <a:pt x="8704" y="5400"/>
                  </a:lnTo>
                  <a:lnTo>
                    <a:pt x="8704" y="4725"/>
                  </a:lnTo>
                  <a:lnTo>
                    <a:pt x="8704" y="3375"/>
                  </a:lnTo>
                  <a:lnTo>
                    <a:pt x="20123" y="1350"/>
                  </a:lnTo>
                  <a:lnTo>
                    <a:pt x="20123" y="2700"/>
                  </a:lnTo>
                  <a:cubicBezTo>
                    <a:pt x="20123" y="2700"/>
                    <a:pt x="20123" y="3375"/>
                    <a:pt x="20123" y="3375"/>
                  </a:cubicBezTo>
                  <a:close/>
                  <a:moveTo>
                    <a:pt x="17901" y="18014"/>
                  </a:moveTo>
                  <a:cubicBezTo>
                    <a:pt x="16291" y="18553"/>
                    <a:pt x="14628" y="18025"/>
                    <a:pt x="14187" y="16839"/>
                  </a:cubicBezTo>
                  <a:cubicBezTo>
                    <a:pt x="13745" y="15651"/>
                    <a:pt x="14691" y="14251"/>
                    <a:pt x="16300" y="13712"/>
                  </a:cubicBezTo>
                  <a:cubicBezTo>
                    <a:pt x="17910" y="13173"/>
                    <a:pt x="19573" y="13699"/>
                    <a:pt x="20014" y="14886"/>
                  </a:cubicBezTo>
                  <a:cubicBezTo>
                    <a:pt x="20456" y="16074"/>
                    <a:pt x="19510" y="17474"/>
                    <a:pt x="17901" y="18014"/>
                  </a:cubicBezTo>
                  <a:moveTo>
                    <a:pt x="5163" y="20039"/>
                  </a:moveTo>
                  <a:cubicBezTo>
                    <a:pt x="3554" y="20578"/>
                    <a:pt x="1890" y="20050"/>
                    <a:pt x="1450" y="18864"/>
                  </a:cubicBezTo>
                  <a:cubicBezTo>
                    <a:pt x="1008" y="17676"/>
                    <a:pt x="1954" y="16276"/>
                    <a:pt x="3562" y="15737"/>
                  </a:cubicBezTo>
                  <a:cubicBezTo>
                    <a:pt x="5172" y="15198"/>
                    <a:pt x="6836" y="15724"/>
                    <a:pt x="7277" y="16911"/>
                  </a:cubicBezTo>
                  <a:cubicBezTo>
                    <a:pt x="7719" y="18099"/>
                    <a:pt x="6773" y="19499"/>
                    <a:pt x="5163" y="20039"/>
                  </a:cubicBezTo>
                  <a:moveTo>
                    <a:pt x="21012" y="316"/>
                  </a:moveTo>
                  <a:cubicBezTo>
                    <a:pt x="20770" y="110"/>
                    <a:pt x="20463" y="0"/>
                    <a:pt x="20149" y="0"/>
                  </a:cubicBezTo>
                  <a:cubicBezTo>
                    <a:pt x="20072" y="0"/>
                    <a:pt x="19993" y="6"/>
                    <a:pt x="19916" y="21"/>
                  </a:cubicBezTo>
                  <a:lnTo>
                    <a:pt x="8497" y="2046"/>
                  </a:lnTo>
                  <a:cubicBezTo>
                    <a:pt x="7855" y="2159"/>
                    <a:pt x="7387" y="2719"/>
                    <a:pt x="7387" y="3375"/>
                  </a:cubicBezTo>
                  <a:lnTo>
                    <a:pt x="7387" y="4725"/>
                  </a:lnTo>
                  <a:lnTo>
                    <a:pt x="7387" y="5400"/>
                  </a:lnTo>
                  <a:lnTo>
                    <a:pt x="7387" y="14964"/>
                  </a:lnTo>
                  <a:cubicBezTo>
                    <a:pt x="6706" y="14467"/>
                    <a:pt x="5822" y="14175"/>
                    <a:pt x="4839" y="14175"/>
                  </a:cubicBezTo>
                  <a:cubicBezTo>
                    <a:pt x="4268" y="14175"/>
                    <a:pt x="3696" y="14269"/>
                    <a:pt x="3139" y="14455"/>
                  </a:cubicBezTo>
                  <a:cubicBezTo>
                    <a:pt x="1865" y="14882"/>
                    <a:pt x="843" y="15739"/>
                    <a:pt x="336" y="16807"/>
                  </a:cubicBezTo>
                  <a:cubicBezTo>
                    <a:pt x="-56" y="17633"/>
                    <a:pt x="-107" y="18530"/>
                    <a:pt x="192" y="19336"/>
                  </a:cubicBezTo>
                  <a:cubicBezTo>
                    <a:pt x="703" y="20711"/>
                    <a:pt x="2155" y="21599"/>
                    <a:pt x="3892" y="21599"/>
                  </a:cubicBezTo>
                  <a:cubicBezTo>
                    <a:pt x="4462" y="21599"/>
                    <a:pt x="5033" y="21506"/>
                    <a:pt x="5590" y="21319"/>
                  </a:cubicBezTo>
                  <a:cubicBezTo>
                    <a:pt x="6865" y="20893"/>
                    <a:pt x="7887" y="20036"/>
                    <a:pt x="8394" y="18969"/>
                  </a:cubicBezTo>
                  <a:cubicBezTo>
                    <a:pt x="8612" y="18509"/>
                    <a:pt x="8714" y="18027"/>
                    <a:pt x="8718" y="17549"/>
                  </a:cubicBezTo>
                  <a:lnTo>
                    <a:pt x="8730" y="17549"/>
                  </a:lnTo>
                  <a:lnTo>
                    <a:pt x="8730" y="6750"/>
                  </a:lnTo>
                  <a:cubicBezTo>
                    <a:pt x="8807" y="6750"/>
                    <a:pt x="8886" y="6743"/>
                    <a:pt x="8964" y="6730"/>
                  </a:cubicBezTo>
                  <a:lnTo>
                    <a:pt x="20149" y="4746"/>
                  </a:lnTo>
                  <a:lnTo>
                    <a:pt x="20149" y="12939"/>
                  </a:lnTo>
                  <a:cubicBezTo>
                    <a:pt x="19468" y="12442"/>
                    <a:pt x="18584" y="12150"/>
                    <a:pt x="17600" y="12150"/>
                  </a:cubicBezTo>
                  <a:cubicBezTo>
                    <a:pt x="17030" y="12150"/>
                    <a:pt x="16459" y="12244"/>
                    <a:pt x="15902" y="12430"/>
                  </a:cubicBezTo>
                  <a:cubicBezTo>
                    <a:pt x="14628" y="12857"/>
                    <a:pt x="13606" y="13714"/>
                    <a:pt x="13098" y="14782"/>
                  </a:cubicBezTo>
                  <a:cubicBezTo>
                    <a:pt x="12706" y="15608"/>
                    <a:pt x="12656" y="16505"/>
                    <a:pt x="12955" y="17311"/>
                  </a:cubicBezTo>
                  <a:cubicBezTo>
                    <a:pt x="13466" y="18686"/>
                    <a:pt x="14918" y="19575"/>
                    <a:pt x="16653" y="19575"/>
                  </a:cubicBezTo>
                  <a:cubicBezTo>
                    <a:pt x="17224" y="19575"/>
                    <a:pt x="17796" y="19481"/>
                    <a:pt x="18352" y="19294"/>
                  </a:cubicBezTo>
                  <a:cubicBezTo>
                    <a:pt x="19627" y="18868"/>
                    <a:pt x="20649" y="18011"/>
                    <a:pt x="21157" y="16944"/>
                  </a:cubicBezTo>
                  <a:cubicBezTo>
                    <a:pt x="21374" y="16484"/>
                    <a:pt x="21477" y="16002"/>
                    <a:pt x="21480" y="15525"/>
                  </a:cubicBezTo>
                  <a:lnTo>
                    <a:pt x="21493" y="15525"/>
                  </a:lnTo>
                  <a:lnTo>
                    <a:pt x="21493" y="3375"/>
                  </a:lnTo>
                  <a:lnTo>
                    <a:pt x="21493" y="2700"/>
                  </a:lnTo>
                  <a:lnTo>
                    <a:pt x="21493" y="1350"/>
                  </a:lnTo>
                  <a:cubicBezTo>
                    <a:pt x="21493" y="951"/>
                    <a:pt x="21317" y="572"/>
                    <a:pt x="21012" y="3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38200" y="3905918"/>
            <a:ext cx="774940" cy="774940"/>
            <a:chOff x="838200" y="3905918"/>
            <a:chExt cx="774940" cy="774940"/>
          </a:xfrm>
        </p:grpSpPr>
        <p:sp>
          <p:nvSpPr>
            <p:cNvPr id="10" name="Oval 9"/>
            <p:cNvSpPr/>
            <p:nvPr/>
          </p:nvSpPr>
          <p:spPr>
            <a:xfrm>
              <a:off x="838200" y="39059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033778" y="4101496"/>
              <a:ext cx="383784" cy="383784"/>
              <a:chOff x="4439444" y="1652588"/>
              <a:chExt cx="464344" cy="464344"/>
            </a:xfrm>
            <a:solidFill>
              <a:schemeClr val="bg1"/>
            </a:solidFill>
          </p:grpSpPr>
          <p:sp>
            <p:nvSpPr>
              <p:cNvPr id="66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67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68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34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1074786" y="6305673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나눔고딕" pitchFamily="50" charset="-127"/>
                <a:ea typeface="나눔고딕" pitchFamily="50" charset="-127"/>
              </a:rPr>
              <a:pPr/>
              <a:t>7</a:t>
            </a:fld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1" name="TextBox 5"/>
          <p:cNvSpPr txBox="1"/>
          <p:nvPr/>
        </p:nvSpPr>
        <p:spPr>
          <a:xfrm>
            <a:off x="4216810" y="277792"/>
            <a:ext cx="375839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>
                <a:latin typeface="나눔고딕" pitchFamily="50" charset="-127"/>
                <a:ea typeface="나눔고딕" pitchFamily="50" charset="-127"/>
              </a:rPr>
              <a:t>유사 사이트 분석</a:t>
            </a:r>
          </a:p>
        </p:txBody>
      </p:sp>
      <p:sp>
        <p:nvSpPr>
          <p:cNvPr id="143" name="직사각형 6"/>
          <p:cNvSpPr/>
          <p:nvPr/>
        </p:nvSpPr>
        <p:spPr>
          <a:xfrm>
            <a:off x="0" y="5992238"/>
            <a:ext cx="3881336" cy="865763"/>
          </a:xfrm>
          <a:prstGeom prst="rect">
            <a:avLst/>
          </a:prstGeom>
          <a:solidFill>
            <a:srgbClr val="F7F8FC"/>
          </a:solidFill>
          <a:ln w="12700">
            <a:solidFill>
              <a:srgbClr val="F7F8F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5" name="스크린샷 2019-12-08 오후 2.41.54.png" descr="스크린샷 2019-12-08 오후 2.41.54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60984" y="1435195"/>
            <a:ext cx="6692273" cy="465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텍스트"/>
          <p:cNvSpPr txBox="1"/>
          <p:nvPr/>
        </p:nvSpPr>
        <p:spPr>
          <a:xfrm>
            <a:off x="5747321" y="3249929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텍스트"/>
          <p:cNvSpPr txBox="1"/>
          <p:nvPr/>
        </p:nvSpPr>
        <p:spPr>
          <a:xfrm>
            <a:off x="5874321" y="3376929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80257" y="1345197"/>
            <a:ext cx="4378122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1.APTNER</a:t>
            </a:r>
          </a:p>
          <a:p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생활 플랫폼에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커뮤니티 운영관리 시스템을 통합하여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모바일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홈페이지 등을 통해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입주민들은 쉽고 스마트하게 시설을 예약하고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서비스를 사용할 수 있으며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커뮤니티 관리자를 위한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회원 관리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레슨 관리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시설 예약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좌석 배정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실적 및 통계 분석을 효율적으로 관리하는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프로그램을 제공 하고 있는 사이트입니다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아파트 관리와 커뮤니티를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합친 게 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저희 조가 만들려는 사이트와 유사한 점이 많아서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많이 참고하게 됐습니다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아파트 관리 시설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관리비를 바로 볼 수 있는 점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그리고 마이 페이지에서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개인 일정 및 내가 문의한 내용이나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정보를 볼 수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있는 점을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참고 했습니다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415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1074786" y="6305673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나눔고딕" pitchFamily="50" charset="-127"/>
                <a:ea typeface="나눔고딕" pitchFamily="50" charset="-127"/>
              </a:rPr>
              <a:pPr/>
              <a:t>8</a:t>
            </a:fld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TextBox 5"/>
          <p:cNvSpPr txBox="1"/>
          <p:nvPr/>
        </p:nvSpPr>
        <p:spPr>
          <a:xfrm>
            <a:off x="4216810" y="277792"/>
            <a:ext cx="375839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>
                <a:latin typeface="나눔고딕" pitchFamily="50" charset="-127"/>
                <a:ea typeface="나눔고딕" pitchFamily="50" charset="-127"/>
              </a:rPr>
              <a:t>유사 사이트 분석</a:t>
            </a:r>
          </a:p>
        </p:txBody>
      </p:sp>
      <p:sp>
        <p:nvSpPr>
          <p:cNvPr id="153" name="직사각형 6"/>
          <p:cNvSpPr/>
          <p:nvPr/>
        </p:nvSpPr>
        <p:spPr>
          <a:xfrm>
            <a:off x="0" y="5992238"/>
            <a:ext cx="3881336" cy="865763"/>
          </a:xfrm>
          <a:prstGeom prst="rect">
            <a:avLst/>
          </a:prstGeom>
          <a:solidFill>
            <a:srgbClr val="F7F8FC"/>
          </a:solidFill>
          <a:ln w="12700">
            <a:solidFill>
              <a:srgbClr val="F7F8F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5" name="텍스트"/>
          <p:cNvSpPr txBox="1"/>
          <p:nvPr/>
        </p:nvSpPr>
        <p:spPr>
          <a:xfrm>
            <a:off x="5747321" y="3249929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6" name="텍스트"/>
          <p:cNvSpPr txBox="1"/>
          <p:nvPr/>
        </p:nvSpPr>
        <p:spPr>
          <a:xfrm>
            <a:off x="5874321" y="3376929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2.MOVILL…"/>
          <p:cNvSpPr txBox="1"/>
          <p:nvPr/>
        </p:nvSpPr>
        <p:spPr>
          <a:xfrm>
            <a:off x="404548" y="4766173"/>
            <a:ext cx="11787452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/>
            </a:pPr>
            <a:r>
              <a:rPr sz="20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2.MOVILL</a:t>
            </a:r>
            <a:endParaRPr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 b="1"/>
            </a:pPr>
            <a:endParaRPr dirty="0">
              <a:latin typeface="나눔고딕" pitchFamily="50" charset="-127"/>
              <a:ea typeface="나눔고딕" pitchFamily="50" charset="-127"/>
            </a:endParaRPr>
          </a:p>
          <a:p>
            <a:pPr>
              <a:defRPr sz="1500"/>
            </a:pPr>
            <a:r>
              <a:rPr dirty="0">
                <a:latin typeface="나눔고딕" pitchFamily="50" charset="-127"/>
                <a:ea typeface="나눔고딕" pitchFamily="50" charset="-127"/>
              </a:rPr>
              <a:t>모빌은 웹 홈페이지는 아니고 어플이지만 </a:t>
            </a:r>
            <a:endParaRPr lang="en-US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defRPr sz="1500"/>
            </a:pPr>
            <a:r>
              <a:rPr dirty="0" smtClean="0">
                <a:latin typeface="나눔고딕" pitchFamily="50" charset="-127"/>
                <a:ea typeface="나눔고딕" pitchFamily="50" charset="-127"/>
              </a:rPr>
              <a:t>아파트 </a:t>
            </a:r>
            <a:r>
              <a:rPr dirty="0">
                <a:latin typeface="나눔고딕" pitchFamily="50" charset="-127"/>
                <a:ea typeface="나눔고딕" pitchFamily="50" charset="-127"/>
              </a:rPr>
              <a:t>관리,문의,소식등 입주자와 관리사무소 간의 접근을 좀 더 편하게 만든 어플입니다.  </a:t>
            </a:r>
            <a:endParaRPr lang="en-US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defRPr sz="1500"/>
            </a:pPr>
            <a:r>
              <a:rPr dirty="0" smtClean="0">
                <a:latin typeface="나눔고딕" pitchFamily="50" charset="-127"/>
                <a:ea typeface="나눔고딕" pitchFamily="50" charset="-127"/>
              </a:rPr>
              <a:t>커뮤니티 </a:t>
            </a:r>
            <a:r>
              <a:rPr dirty="0">
                <a:latin typeface="나눔고딕" pitchFamily="50" charset="-127"/>
                <a:ea typeface="나눔고딕" pitchFamily="50" charset="-127"/>
              </a:rPr>
              <a:t>기능은 없지만 아파트를 관리한다는 주제가 비슷하고 아파트 관리 기능과 UI를 많이 참고 했습니다.</a:t>
            </a:r>
          </a:p>
          <a:p>
            <a:pPr>
              <a:defRPr sz="1500"/>
            </a:pPr>
            <a:r>
              <a:rPr dirty="0">
                <a:latin typeface="나눔고딕" pitchFamily="50" charset="-127"/>
                <a:ea typeface="나눔고딕" pitchFamily="50" charset="-127"/>
              </a:rPr>
              <a:t>또 소모임 모집, 예약관리 그리고 아파트 관계 전화번호부 등 기능적인 면에서 많이 참고를 했습니다.</a:t>
            </a:r>
          </a:p>
        </p:txBody>
      </p:sp>
      <p:pic>
        <p:nvPicPr>
          <p:cNvPr id="158" name="스크린샷 2019-12-08 오후 3.14.21.png" descr="스크린샷 2019-12-08 오후 3.1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890" y="1418607"/>
            <a:ext cx="11677560" cy="3133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624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6530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주요 기능</a:t>
            </a:r>
            <a:endParaRPr lang="en-US" sz="4000" b="1" dirty="0">
              <a:solidFill>
                <a:srgbClr val="1EB9D7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2664" y="1862913"/>
            <a:ext cx="2685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회원가입 및 로그인</a:t>
            </a:r>
            <a:r>
              <a:rPr lang="en-US" altLang="ko-KR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로그아웃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2664" y="2994013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편의시설 예약 및 이용 이력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2664" y="4125113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인력</a:t>
            </a:r>
            <a:r>
              <a:rPr lang="en-US" altLang="ko-KR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시설 관리 및 정보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2664" y="5256213"/>
            <a:ext cx="235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입주자 커뮤니티 </a:t>
            </a:r>
            <a:r>
              <a:rPr lang="en-US" altLang="ko-KR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게시판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4697" y="1839296"/>
            <a:ext cx="2608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인력</a:t>
            </a:r>
            <a:r>
              <a:rPr lang="en-US" altLang="ko-KR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시설 관련 문의 및 답변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44697" y="2970396"/>
            <a:ext cx="208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근무자 관련 업무 기능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44697" y="4101496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관리자 페이지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44697" y="5232596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마이페이지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6606029" y="3905918"/>
            <a:ext cx="774940" cy="774940"/>
            <a:chOff x="6606029" y="3905918"/>
            <a:chExt cx="774940" cy="774940"/>
          </a:xfrm>
        </p:grpSpPr>
        <p:sp>
          <p:nvSpPr>
            <p:cNvPr id="26" name="Oval 25"/>
            <p:cNvSpPr/>
            <p:nvPr/>
          </p:nvSpPr>
          <p:spPr>
            <a:xfrm>
              <a:off x="6606029" y="39059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6807840" y="4107073"/>
              <a:ext cx="371319" cy="3726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606029" y="5037018"/>
            <a:ext cx="774940" cy="774940"/>
            <a:chOff x="6606029" y="5037018"/>
            <a:chExt cx="774940" cy="774940"/>
          </a:xfrm>
        </p:grpSpPr>
        <p:sp>
          <p:nvSpPr>
            <p:cNvPr id="29" name="Oval 28"/>
            <p:cNvSpPr/>
            <p:nvPr/>
          </p:nvSpPr>
          <p:spPr>
            <a:xfrm>
              <a:off x="6606029" y="50370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801607" y="5268351"/>
              <a:ext cx="383784" cy="312275"/>
              <a:chOff x="10074275" y="4479132"/>
              <a:chExt cx="464344" cy="377825"/>
            </a:xfrm>
            <a:solidFill>
              <a:schemeClr val="bg1"/>
            </a:solidFill>
          </p:grpSpPr>
          <p:sp>
            <p:nvSpPr>
              <p:cNvPr id="34" name="AutoShape 5"/>
              <p:cNvSpPr>
                <a:spLocks/>
              </p:cNvSpPr>
              <p:nvPr/>
            </p:nvSpPr>
            <p:spPr bwMode="auto">
              <a:xfrm>
                <a:off x="10393363" y="4595019"/>
                <a:ext cx="87313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35" name="AutoShape 6"/>
              <p:cNvSpPr>
                <a:spLocks/>
              </p:cNvSpPr>
              <p:nvPr/>
            </p:nvSpPr>
            <p:spPr bwMode="auto">
              <a:xfrm>
                <a:off x="10074275" y="4479132"/>
                <a:ext cx="464344" cy="377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6606029" y="2774818"/>
            <a:ext cx="774940" cy="774940"/>
            <a:chOff x="6606029" y="2774818"/>
            <a:chExt cx="774940" cy="774940"/>
          </a:xfrm>
        </p:grpSpPr>
        <p:sp>
          <p:nvSpPr>
            <p:cNvPr id="23" name="Oval 22"/>
            <p:cNvSpPr/>
            <p:nvPr/>
          </p:nvSpPr>
          <p:spPr>
            <a:xfrm>
              <a:off x="6606029" y="27748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6825553" y="2970396"/>
              <a:ext cx="335893" cy="383784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38" name="AutoShape 48"/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39" name="AutoShape 49"/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0" name="AutoShape 50"/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1" name="AutoShape 51"/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838200" y="5037018"/>
            <a:ext cx="774940" cy="774940"/>
            <a:chOff x="838200" y="5037018"/>
            <a:chExt cx="774940" cy="774940"/>
          </a:xfrm>
        </p:grpSpPr>
        <p:sp>
          <p:nvSpPr>
            <p:cNvPr id="17" name="Oval 16"/>
            <p:cNvSpPr/>
            <p:nvPr/>
          </p:nvSpPr>
          <p:spPr>
            <a:xfrm>
              <a:off x="838200" y="50370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033777" y="5256541"/>
              <a:ext cx="383786" cy="335894"/>
              <a:chOff x="2569485" y="4937447"/>
              <a:chExt cx="464344" cy="406400"/>
            </a:xfrm>
            <a:solidFill>
              <a:schemeClr val="bg1"/>
            </a:solidFill>
          </p:grpSpPr>
          <p:sp>
            <p:nvSpPr>
              <p:cNvPr id="43" name="AutoShape 103"/>
              <p:cNvSpPr>
                <a:spLocks/>
              </p:cNvSpPr>
              <p:nvPr/>
            </p:nvSpPr>
            <p:spPr bwMode="auto">
              <a:xfrm>
                <a:off x="2642510" y="5009678"/>
                <a:ext cx="166688" cy="109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4" name="AutoShape 104"/>
              <p:cNvSpPr>
                <a:spLocks/>
              </p:cNvSpPr>
              <p:nvPr/>
            </p:nvSpPr>
            <p:spPr bwMode="auto">
              <a:xfrm>
                <a:off x="2569485" y="4937447"/>
                <a:ext cx="464344" cy="406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6606029" y="1643718"/>
            <a:ext cx="774940" cy="774940"/>
            <a:chOff x="6606029" y="1643718"/>
            <a:chExt cx="774940" cy="774940"/>
          </a:xfrm>
        </p:grpSpPr>
        <p:sp>
          <p:nvSpPr>
            <p:cNvPr id="20" name="Oval 19"/>
            <p:cNvSpPr/>
            <p:nvPr/>
          </p:nvSpPr>
          <p:spPr>
            <a:xfrm>
              <a:off x="6606029" y="16437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801607" y="1839296"/>
              <a:ext cx="383784" cy="383784"/>
              <a:chOff x="4427654" y="3049909"/>
              <a:chExt cx="464344" cy="464344"/>
            </a:xfrm>
            <a:solidFill>
              <a:schemeClr val="bg1"/>
            </a:solidFill>
          </p:grpSpPr>
          <p:sp>
            <p:nvSpPr>
              <p:cNvPr id="46" name="AutoShape 123"/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7" name="AutoShape 124"/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8" name="AutoShape 125"/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838200" y="3905918"/>
            <a:ext cx="774940" cy="774940"/>
            <a:chOff x="838200" y="3905918"/>
            <a:chExt cx="774940" cy="774940"/>
          </a:xfrm>
        </p:grpSpPr>
        <p:sp>
          <p:nvSpPr>
            <p:cNvPr id="13" name="Oval 12"/>
            <p:cNvSpPr/>
            <p:nvPr/>
          </p:nvSpPr>
          <p:spPr>
            <a:xfrm>
              <a:off x="838200" y="39059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9" name="AutoShape 139"/>
            <p:cNvSpPr>
              <a:spLocks/>
            </p:cNvSpPr>
            <p:nvPr/>
          </p:nvSpPr>
          <p:spPr bwMode="auto">
            <a:xfrm>
              <a:off x="1033778" y="4107400"/>
              <a:ext cx="383785" cy="371976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38200" y="1643718"/>
            <a:ext cx="774940" cy="774940"/>
            <a:chOff x="838200" y="1643718"/>
            <a:chExt cx="774940" cy="774940"/>
          </a:xfrm>
        </p:grpSpPr>
        <p:sp>
          <p:nvSpPr>
            <p:cNvPr id="5" name="Oval 4"/>
            <p:cNvSpPr/>
            <p:nvPr/>
          </p:nvSpPr>
          <p:spPr>
            <a:xfrm>
              <a:off x="838200" y="16437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033778" y="1862913"/>
              <a:ext cx="383785" cy="336550"/>
              <a:chOff x="1640798" y="2149003"/>
              <a:chExt cx="464344" cy="407194"/>
            </a:xfrm>
            <a:solidFill>
              <a:schemeClr val="bg1"/>
            </a:solidFill>
          </p:grpSpPr>
          <p:sp>
            <p:nvSpPr>
              <p:cNvPr id="51" name="AutoShape 147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2" name="AutoShape 148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838200" y="2774818"/>
            <a:ext cx="774940" cy="774940"/>
            <a:chOff x="838200" y="2774818"/>
            <a:chExt cx="774940" cy="774940"/>
          </a:xfrm>
        </p:grpSpPr>
        <p:sp>
          <p:nvSpPr>
            <p:cNvPr id="9" name="Oval 8"/>
            <p:cNvSpPr/>
            <p:nvPr/>
          </p:nvSpPr>
          <p:spPr>
            <a:xfrm>
              <a:off x="838200" y="27748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AutoShape 149"/>
            <p:cNvSpPr>
              <a:spLocks/>
            </p:cNvSpPr>
            <p:nvPr/>
          </p:nvSpPr>
          <p:spPr bwMode="auto">
            <a:xfrm>
              <a:off x="1033778" y="3024192"/>
              <a:ext cx="383784" cy="2761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69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/>
      <p:bldP spid="15" grpId="0"/>
      <p:bldP spid="19" grpId="0"/>
      <p:bldP spid="22" grpId="0"/>
      <p:bldP spid="28" grpId="0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Zcolor Professional">
      <a:dk1>
        <a:srgbClr val="000000"/>
      </a:dk1>
      <a:lt1>
        <a:srgbClr val="FFFFFF"/>
      </a:lt1>
      <a:dk2>
        <a:srgbClr val="020202"/>
      </a:dk2>
      <a:lt2>
        <a:srgbClr val="FFFFFF"/>
      </a:lt2>
      <a:accent1>
        <a:srgbClr val="1EB9D7"/>
      </a:accent1>
      <a:accent2>
        <a:srgbClr val="1EB9D7"/>
      </a:accent2>
      <a:accent3>
        <a:srgbClr val="1EB9D7"/>
      </a:accent3>
      <a:accent4>
        <a:srgbClr val="1EB9D7"/>
      </a:accent4>
      <a:accent5>
        <a:srgbClr val="1EB9D7"/>
      </a:accent5>
      <a:accent6>
        <a:srgbClr val="1EB9D7"/>
      </a:accent6>
      <a:hlink>
        <a:srgbClr val="0563C1"/>
      </a:hlink>
      <a:folHlink>
        <a:srgbClr val="954F72"/>
      </a:folHlink>
    </a:clrScheme>
    <a:fontScheme name="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707</Words>
  <Application>Microsoft Office PowerPoint</Application>
  <PresentationFormat>와이드스크린</PresentationFormat>
  <Paragraphs>206</Paragraphs>
  <Slides>35</Slides>
  <Notes>0</Notes>
  <HiddenSlides>14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Lato</vt:lpstr>
      <vt:lpstr>Arial</vt:lpstr>
      <vt:lpstr>나눔고딕</vt:lpstr>
      <vt:lpstr>Gill Sans</vt:lpstr>
      <vt:lpstr>Lato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GraphicBulb</dc:creator>
  <cp:lastModifiedBy>user</cp:lastModifiedBy>
  <cp:revision>118</cp:revision>
  <dcterms:created xsi:type="dcterms:W3CDTF">2018-07-19T02:30:06Z</dcterms:created>
  <dcterms:modified xsi:type="dcterms:W3CDTF">2020-03-10T17:10:25Z</dcterms:modified>
</cp:coreProperties>
</file>